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7"/>
  </p:notesMasterIdLst>
  <p:sldIdLst>
    <p:sldId id="256" r:id="rId2"/>
    <p:sldId id="325" r:id="rId3"/>
    <p:sldId id="326" r:id="rId4"/>
    <p:sldId id="327" r:id="rId5"/>
    <p:sldId id="328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779" autoAdjust="0"/>
    <p:restoredTop sz="94660"/>
  </p:normalViewPr>
  <p:slideViewPr>
    <p:cSldViewPr snapToGrid="0">
      <p:cViewPr varScale="1">
        <p:scale>
          <a:sx n="80" d="100"/>
          <a:sy n="80" d="100"/>
        </p:scale>
        <p:origin x="390" y="7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648070-A741-4A36-A920-3E86D56443F5}" type="datetimeFigureOut">
              <a:rPr lang="nl-NL" smtClean="0"/>
              <a:t>19-12-2017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598ADB-6AEC-4F5A-AB55-D2CF9FE721D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132290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12/19/2017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12/19/2017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12/19/2017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12/19/2017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12/19/2017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12/19/2017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12/19/2017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12/19/2017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Beste havo 4.	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51010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97042" y="445168"/>
            <a:ext cx="8891337" cy="6015790"/>
          </a:xfrm>
        </p:spPr>
        <p:txBody>
          <a:bodyPr>
            <a:normAutofit fontScale="85000" lnSpcReduction="20000"/>
          </a:bodyPr>
          <a:lstStyle/>
          <a:p>
            <a:r>
              <a:rPr lang="nl-NL" sz="2800" dirty="0"/>
              <a:t>De eenmanszaak Grand Bazaar past in haar administratie het principe van de </a:t>
            </a:r>
            <a:r>
              <a:rPr lang="nl-NL" sz="2800" dirty="0" err="1"/>
              <a:t>permanence</a:t>
            </a:r>
            <a:r>
              <a:rPr lang="nl-NL" sz="2800" dirty="0"/>
              <a:t> toe met maandelijkse resulta­tenbe­paling.</a:t>
            </a:r>
          </a:p>
          <a:p>
            <a:r>
              <a:rPr lang="nl-NL" sz="2800" dirty="0"/>
              <a:t> </a:t>
            </a:r>
            <a:r>
              <a:rPr lang="nl-NL" sz="2800" dirty="0" smtClean="0"/>
              <a:t>De </a:t>
            </a:r>
            <a:r>
              <a:rPr lang="nl-NL" sz="2800" dirty="0"/>
              <a:t>eenmanszaak heeft een 9% hypothecaire lening afge­sloten, waarvan het saldo op 1 januari 2013 € 130.000,- bedraagt. De interest­be­taling vindt achteraf plaats op 2 januari, 1 april, 1 juli en 1 oktober van elk jaar. Op 2 januari en 1 juli wordt tevens € 10.000,- afgelost.</a:t>
            </a:r>
          </a:p>
          <a:p>
            <a:r>
              <a:rPr lang="nl-NL" sz="2800" dirty="0"/>
              <a:t> </a:t>
            </a:r>
            <a:r>
              <a:rPr lang="nl-NL" sz="2800" dirty="0" smtClean="0"/>
              <a:t>De </a:t>
            </a:r>
            <a:r>
              <a:rPr lang="nl-NL" sz="2800" dirty="0"/>
              <a:t>verzekeringspremie bedraagt € 9.000,- per jaar en wordt vooruitbe­taald op 1 juli.</a:t>
            </a:r>
          </a:p>
          <a:p>
            <a:r>
              <a:rPr lang="nl-NL" sz="2800" dirty="0"/>
              <a:t> </a:t>
            </a:r>
            <a:r>
              <a:rPr lang="nl-NL" sz="2800" dirty="0" smtClean="0"/>
              <a:t>De </a:t>
            </a:r>
            <a:r>
              <a:rPr lang="nl-NL" sz="2800" dirty="0"/>
              <a:t>huur van de opslagruimte bedraagt € 7.500,- per jaar en moet bij vooruitbetaling op 1 augustus voldaan worden.</a:t>
            </a:r>
          </a:p>
          <a:p>
            <a:r>
              <a:rPr lang="nl-NL" sz="2800" dirty="0"/>
              <a:t> </a:t>
            </a:r>
            <a:r>
              <a:rPr lang="nl-NL" sz="2800" dirty="0" smtClean="0"/>
              <a:t>1</a:t>
            </a:r>
            <a:r>
              <a:rPr lang="nl-NL" sz="2800" dirty="0"/>
              <a:t>.	Bereken wat Grand Bazaar in juli 2013 moet betalen.</a:t>
            </a:r>
          </a:p>
          <a:p>
            <a:r>
              <a:rPr lang="nl-NL" sz="2800" dirty="0"/>
              <a:t> </a:t>
            </a:r>
          </a:p>
          <a:p>
            <a:r>
              <a:rPr lang="nl-NL" sz="2800" dirty="0"/>
              <a:t>2.	Bereken wat Grand Bazaar aan kosten heeft in de maand juli 2013.</a:t>
            </a:r>
          </a:p>
          <a:p>
            <a:endParaRPr lang="nl-NL" sz="2500" dirty="0"/>
          </a:p>
        </p:txBody>
      </p:sp>
      <p:sp>
        <p:nvSpPr>
          <p:cNvPr id="4" name="Ovaal 3"/>
          <p:cNvSpPr/>
          <p:nvPr/>
        </p:nvSpPr>
        <p:spPr>
          <a:xfrm>
            <a:off x="9384632" y="166529"/>
            <a:ext cx="2603905" cy="1673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9384632" y="166529"/>
            <a:ext cx="2603905" cy="1673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9384632" y="166528"/>
            <a:ext cx="2603905" cy="1673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9384632" y="166527"/>
            <a:ext cx="2603905" cy="1673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9384632" y="166526"/>
            <a:ext cx="2603905" cy="1673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9384632" y="166526"/>
            <a:ext cx="2603905" cy="1673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9384632" y="166526"/>
            <a:ext cx="2603905" cy="1673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9384632" y="166525"/>
            <a:ext cx="2603905" cy="1673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9384632" y="166524"/>
            <a:ext cx="2603905" cy="1673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9384632" y="166523"/>
            <a:ext cx="2603905" cy="1673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9384631" y="176467"/>
            <a:ext cx="2603905" cy="1673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9384631" y="215239"/>
            <a:ext cx="2603905" cy="1673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55379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32347" y="108285"/>
            <a:ext cx="10034337" cy="6833936"/>
          </a:xfrm>
        </p:spPr>
        <p:txBody>
          <a:bodyPr>
            <a:normAutofit/>
          </a:bodyPr>
          <a:lstStyle/>
          <a:p>
            <a:r>
              <a:rPr lang="es-ES_tradnl" sz="2500" b="1" dirty="0"/>
              <a:t>Correctiemodel</a:t>
            </a:r>
            <a:endParaRPr lang="nl-NL" sz="2500" b="1" dirty="0"/>
          </a:p>
          <a:p>
            <a:r>
              <a:rPr lang="es-ES_tradnl" sz="2500" dirty="0"/>
              <a:t> </a:t>
            </a:r>
            <a:endParaRPr lang="nl-NL" sz="2500" dirty="0"/>
          </a:p>
          <a:p>
            <a:r>
              <a:rPr lang="es-ES_tradnl" sz="2500" dirty="0"/>
              <a:t>(3)	1.	Interest: 9% x (130.000 – 10.000)/4 =	€   2.700,-</a:t>
            </a:r>
            <a:endParaRPr lang="nl-NL" sz="2500" dirty="0"/>
          </a:p>
          <a:p>
            <a:r>
              <a:rPr lang="es-ES_tradnl" sz="2500" dirty="0"/>
              <a:t>		</a:t>
            </a:r>
            <a:r>
              <a:rPr lang="nl-NL" sz="2500" dirty="0"/>
              <a:t>Aflossing	€ 10.000,-</a:t>
            </a:r>
          </a:p>
          <a:p>
            <a:r>
              <a:rPr lang="nl-NL" sz="2500" dirty="0"/>
              <a:t>		Verzekeringspremie	</a:t>
            </a:r>
            <a:r>
              <a:rPr lang="nl-NL" sz="2500" u="sng" dirty="0"/>
              <a:t>€   9.000,-</a:t>
            </a:r>
            <a:endParaRPr lang="nl-NL" sz="2500" dirty="0"/>
          </a:p>
          <a:p>
            <a:r>
              <a:rPr lang="nl-NL" sz="2500" dirty="0"/>
              <a:t>		Totaal betalen in juli	€ 21.700,-</a:t>
            </a:r>
          </a:p>
          <a:p>
            <a:r>
              <a:rPr lang="nl-NL" sz="2500" dirty="0"/>
              <a:t> </a:t>
            </a:r>
          </a:p>
          <a:p>
            <a:r>
              <a:rPr lang="de-DE" sz="2500" dirty="0"/>
              <a:t>(3)	2.	</a:t>
            </a:r>
            <a:r>
              <a:rPr lang="de-DE" sz="2500" dirty="0" err="1"/>
              <a:t>Interestkosten</a:t>
            </a:r>
            <a:r>
              <a:rPr lang="de-DE" sz="2500" dirty="0"/>
              <a:t>: 9% x (130.000 – 2 x 10.000)/12 = </a:t>
            </a:r>
            <a:r>
              <a:rPr lang="de-DE" sz="2500" dirty="0" smtClean="0"/>
              <a:t>€      </a:t>
            </a:r>
            <a:r>
              <a:rPr lang="de-DE" sz="2500" dirty="0"/>
              <a:t>825,-</a:t>
            </a:r>
            <a:endParaRPr lang="nl-NL" sz="2500" dirty="0"/>
          </a:p>
          <a:p>
            <a:r>
              <a:rPr lang="de-DE" sz="2500" dirty="0"/>
              <a:t>		</a:t>
            </a:r>
            <a:r>
              <a:rPr lang="nl-NL" sz="2500" dirty="0"/>
              <a:t>Verzekeringskosten: 9.000/12 =	€      750,-</a:t>
            </a:r>
          </a:p>
          <a:p>
            <a:r>
              <a:rPr lang="nl-NL" sz="2500" dirty="0"/>
              <a:t>		Huur	</a:t>
            </a:r>
            <a:r>
              <a:rPr lang="nl-NL" sz="2500" u="sng" dirty="0"/>
              <a:t>€      625,-</a:t>
            </a:r>
            <a:endParaRPr lang="nl-NL" sz="2500" dirty="0"/>
          </a:p>
          <a:p>
            <a:r>
              <a:rPr lang="nl-NL" sz="2500" dirty="0"/>
              <a:t>		Totale kosten juli	€   2.200,-</a:t>
            </a:r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7753695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20315" y="168442"/>
            <a:ext cx="9829801" cy="6689558"/>
          </a:xfrm>
        </p:spPr>
        <p:txBody>
          <a:bodyPr>
            <a:noAutofit/>
          </a:bodyPr>
          <a:lstStyle/>
          <a:p>
            <a:r>
              <a:rPr lang="nl-NL" sz="2000" dirty="0"/>
              <a:t> </a:t>
            </a:r>
            <a:r>
              <a:rPr lang="nl-NL" sz="2000" dirty="0" smtClean="0"/>
              <a:t>Het </a:t>
            </a:r>
            <a:r>
              <a:rPr lang="nl-NL" sz="2000" dirty="0"/>
              <a:t>recreatiebedrijf Sun verhuurt 50 vakantiewoningen. Sun past de </a:t>
            </a:r>
            <a:r>
              <a:rPr lang="nl-NL" sz="2000" dirty="0" err="1"/>
              <a:t>permanence</a:t>
            </a:r>
            <a:r>
              <a:rPr lang="nl-NL" sz="2000" dirty="0"/>
              <a:t> toe met </a:t>
            </a:r>
            <a:r>
              <a:rPr lang="nl-NL" sz="2000" dirty="0" err="1"/>
              <a:t>vierwekelijkse</a:t>
            </a:r>
            <a:r>
              <a:rPr lang="nl-NL" sz="2000" dirty="0"/>
              <a:t> resultatenbepaling.</a:t>
            </a:r>
          </a:p>
          <a:p>
            <a:r>
              <a:rPr lang="nl-NL" sz="2000" dirty="0"/>
              <a:t> </a:t>
            </a:r>
            <a:r>
              <a:rPr lang="nl-NL" sz="2000" dirty="0" smtClean="0"/>
              <a:t>In </a:t>
            </a:r>
            <a:r>
              <a:rPr lang="nl-NL" sz="2000" dirty="0"/>
              <a:t>het hoogseizoen - week 25 tot en met 36 - bedraagt de huur van elke vakantiewoning </a:t>
            </a:r>
            <a:r>
              <a:rPr lang="nl-NL" sz="2000" dirty="0" smtClean="0"/>
              <a:t>€ </a:t>
            </a:r>
            <a:r>
              <a:rPr lang="nl-NL" sz="2000" dirty="0"/>
              <a:t>1.100,- per week; daarbuiten bedraagt de huur € 800,- per week. De huur moet altijd vooruit worden betaald.</a:t>
            </a:r>
          </a:p>
          <a:p>
            <a:r>
              <a:rPr lang="nl-NL" sz="2000" dirty="0"/>
              <a:t>1.	Hoeveel ontvangt Sun per bank in week 29 van de huur van 10 woningen voor de weken 36 en 37.</a:t>
            </a:r>
          </a:p>
          <a:p>
            <a:r>
              <a:rPr lang="nl-NL" sz="2000" dirty="0"/>
              <a:t> </a:t>
            </a:r>
            <a:r>
              <a:rPr lang="nl-NL" sz="2000" dirty="0" smtClean="0"/>
              <a:t>Alle </a:t>
            </a:r>
            <a:r>
              <a:rPr lang="nl-NL" sz="2000" dirty="0"/>
              <a:t>woningen zijn steeds verhuurd.</a:t>
            </a:r>
          </a:p>
          <a:p>
            <a:r>
              <a:rPr lang="nl-NL" sz="2000" dirty="0"/>
              <a:t>2.	Hoeveel bedraagt de huuropbrengst over de weken 29 tot en met 32.</a:t>
            </a:r>
          </a:p>
          <a:p>
            <a:r>
              <a:rPr lang="nl-NL" sz="2000" dirty="0"/>
              <a:t> </a:t>
            </a:r>
            <a:r>
              <a:rPr lang="nl-NL" sz="2000" dirty="0" smtClean="0"/>
              <a:t>De </a:t>
            </a:r>
            <a:r>
              <a:rPr lang="nl-NL" sz="2000" dirty="0"/>
              <a:t>woningen zijn verzekerd tegen schade. De jaarpremie bedraagt 9,75‰. (promille) van de nieuwwaarde van de woningen en wordt per 1 januari van elk jaar vooruitbetaald. De nieuwwaarde per woning bedraagt € 125.000,-. </a:t>
            </a:r>
          </a:p>
          <a:p>
            <a:r>
              <a:rPr lang="nl-NL" sz="2000" dirty="0"/>
              <a:t>3.	Bereken de verzekeringskosten over de weken 29 tot en met 32.</a:t>
            </a:r>
          </a:p>
          <a:p>
            <a:r>
              <a:rPr lang="nl-NL" sz="2000" dirty="0"/>
              <a:t> </a:t>
            </a:r>
            <a:r>
              <a:rPr lang="nl-NL" sz="2000" dirty="0" smtClean="0"/>
              <a:t>De </a:t>
            </a:r>
            <a:r>
              <a:rPr lang="nl-NL" sz="2000" dirty="0"/>
              <a:t>woningen worden elke week door een gespecialiseerde onderneming schoongemaakt. De betaling van de schoonmaakkosten ad € 104.000,- per jaar vindt elk jaar achteraf plaats op 31 december.</a:t>
            </a:r>
          </a:p>
          <a:p>
            <a:r>
              <a:rPr lang="nl-NL" sz="2000" dirty="0"/>
              <a:t>4.	Bereken de schoonmaakkosten over de weken 29 tot en met 32.</a:t>
            </a:r>
          </a:p>
          <a:p>
            <a:endParaRPr lang="nl-NL" sz="2000" dirty="0"/>
          </a:p>
        </p:txBody>
      </p:sp>
      <p:sp>
        <p:nvSpPr>
          <p:cNvPr id="4" name="Ovaal 3"/>
          <p:cNvSpPr/>
          <p:nvPr/>
        </p:nvSpPr>
        <p:spPr>
          <a:xfrm>
            <a:off x="9384632" y="166529"/>
            <a:ext cx="2603905" cy="1673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9384632" y="166529"/>
            <a:ext cx="2603905" cy="1673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9384632" y="166528"/>
            <a:ext cx="2603905" cy="1673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9384632" y="166527"/>
            <a:ext cx="2603905" cy="1673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9384632" y="166526"/>
            <a:ext cx="2603905" cy="1673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9384632" y="166526"/>
            <a:ext cx="2603905" cy="1673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9384632" y="166526"/>
            <a:ext cx="2603905" cy="1673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9384632" y="166525"/>
            <a:ext cx="2603905" cy="1673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9384632" y="166524"/>
            <a:ext cx="2603905" cy="1673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9384632" y="166523"/>
            <a:ext cx="2603905" cy="1673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9384631" y="176467"/>
            <a:ext cx="2603905" cy="1673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9384631" y="215239"/>
            <a:ext cx="2603905" cy="1673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6484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10" name="Tijdelijke aanduiding voor inhoud 9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b="75580"/>
          <a:stretch/>
        </p:blipFill>
        <p:spPr>
          <a:xfrm>
            <a:off x="88190" y="0"/>
            <a:ext cx="12103810" cy="1660358"/>
          </a:xfrm>
          <a:prstGeom prst="rect">
            <a:avLst/>
          </a:prstGeom>
        </p:spPr>
      </p:pic>
      <p:pic>
        <p:nvPicPr>
          <p:cNvPr id="11" name="Tijdelijke aanduiding voor inhoud 9"/>
          <p:cNvPicPr>
            <a:picLocks noChangeAspect="1"/>
          </p:cNvPicPr>
          <p:nvPr/>
        </p:nvPicPr>
        <p:blipFill rotWithShape="1">
          <a:blip r:embed="rId2"/>
          <a:srcRect b="55406"/>
          <a:stretch/>
        </p:blipFill>
        <p:spPr>
          <a:xfrm>
            <a:off x="88190" y="0"/>
            <a:ext cx="12103810" cy="3031958"/>
          </a:xfrm>
          <a:prstGeom prst="rect">
            <a:avLst/>
          </a:prstGeom>
        </p:spPr>
      </p:pic>
      <p:pic>
        <p:nvPicPr>
          <p:cNvPr id="12" name="Tijdelijke aanduiding voor inhoud 9"/>
          <p:cNvPicPr>
            <a:picLocks noChangeAspect="1"/>
          </p:cNvPicPr>
          <p:nvPr/>
        </p:nvPicPr>
        <p:blipFill rotWithShape="1">
          <a:blip r:embed="rId2"/>
          <a:srcRect b="34702"/>
          <a:stretch/>
        </p:blipFill>
        <p:spPr>
          <a:xfrm>
            <a:off x="88190" y="0"/>
            <a:ext cx="12103810" cy="4439653"/>
          </a:xfrm>
          <a:prstGeom prst="rect">
            <a:avLst/>
          </a:prstGeom>
        </p:spPr>
      </p:pic>
      <p:pic>
        <p:nvPicPr>
          <p:cNvPr id="13" name="Tijdelijke aanduiding voor inhoud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190" y="0"/>
            <a:ext cx="12103810" cy="67990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38422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963</TotalTime>
  <Words>47</Words>
  <Application>Microsoft Office PowerPoint</Application>
  <PresentationFormat>Breedbeeld</PresentationFormat>
  <Paragraphs>52</Paragraphs>
  <Slides>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10" baseType="lpstr">
      <vt:lpstr>Arial</vt:lpstr>
      <vt:lpstr>Calibri</vt:lpstr>
      <vt:lpstr>Trebuchet MS</vt:lpstr>
      <vt:lpstr>Wingdings 3</vt:lpstr>
      <vt:lpstr>Facet</vt:lpstr>
      <vt:lpstr>Beste havo 4. </vt:lpstr>
      <vt:lpstr>PowerPoint-presentatie</vt:lpstr>
      <vt:lpstr>PowerPoint-presentatie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Bas Jacobs</dc:creator>
  <cp:lastModifiedBy>Bas Jacobs</cp:lastModifiedBy>
  <cp:revision>102</cp:revision>
  <dcterms:created xsi:type="dcterms:W3CDTF">2017-01-22T09:51:43Z</dcterms:created>
  <dcterms:modified xsi:type="dcterms:W3CDTF">2017-12-19T07:28:23Z</dcterms:modified>
</cp:coreProperties>
</file>